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handoutMasterIdLst>
    <p:handoutMasterId r:id="rId19"/>
  </p:handoutMasterIdLst>
  <p:sldIdLst>
    <p:sldId id="272" r:id="rId2"/>
    <p:sldId id="307" r:id="rId3"/>
    <p:sldId id="296" r:id="rId4"/>
    <p:sldId id="298" r:id="rId5"/>
    <p:sldId id="300" r:id="rId6"/>
    <p:sldId id="304" r:id="rId7"/>
    <p:sldId id="317" r:id="rId8"/>
    <p:sldId id="319" r:id="rId9"/>
    <p:sldId id="320" r:id="rId10"/>
    <p:sldId id="323" r:id="rId11"/>
    <p:sldId id="327" r:id="rId12"/>
    <p:sldId id="328" r:id="rId13"/>
    <p:sldId id="326" r:id="rId14"/>
    <p:sldId id="306" r:id="rId15"/>
    <p:sldId id="321" r:id="rId16"/>
    <p:sldId id="322" r:id="rId1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2FF"/>
    <a:srgbClr val="3399FF"/>
    <a:srgbClr val="000099"/>
    <a:srgbClr val="7B541A"/>
    <a:srgbClr val="000066"/>
    <a:srgbClr val="6666FF"/>
    <a:srgbClr val="175F36"/>
    <a:srgbClr val="1C7241"/>
    <a:srgbClr val="1F7F4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36" tIns="44568" rIns="89136" bIns="44568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36" tIns="44568" rIns="89136" bIns="44568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36" tIns="44568" rIns="89136" bIns="44568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36" tIns="44568" rIns="89136" bIns="44568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fld id="{A17A57DD-7EA4-4F5A-BFD2-19FC6A46D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1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3" rIns="94225" bIns="47113" numCol="1" anchor="t" anchorCtr="0" compatLnSpc="1">
            <a:prstTxWarp prst="textNoShape">
              <a:avLst/>
            </a:prstTxWarp>
          </a:bodyPr>
          <a:lstStyle>
            <a:lvl1pPr defTabSz="9429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3" rIns="94225" bIns="4711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459288"/>
            <a:ext cx="5680075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3" rIns="94225" bIns="47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3" rIns="94225" bIns="47113" numCol="1" anchor="b" anchorCtr="0" compatLnSpc="1">
            <a:prstTxWarp prst="textNoShape">
              <a:avLst/>
            </a:prstTxWarp>
          </a:bodyPr>
          <a:lstStyle>
            <a:lvl1pPr defTabSz="9429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8575"/>
            <a:ext cx="30781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3" rIns="94225" bIns="4711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300">
                <a:latin typeface="Arial" charset="0"/>
              </a:defRPr>
            </a:lvl1pPr>
          </a:lstStyle>
          <a:p>
            <a:pPr>
              <a:defRPr/>
            </a:pPr>
            <a:fld id="{9BFF4C59-9CED-41CF-A7C2-3ACCF72A6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6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62D4C4-53CB-48E9-95AE-B7F74060C0F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800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616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621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777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010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5674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149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831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C1E5B2-6B4D-4B1A-9AA7-9E39F77DB8D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9979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E28867-8AE2-4300-9F60-08592E896ED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4114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3AA723-AA3D-40DB-971F-201FB65AB78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745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89A5FF-2CF5-494A-924C-884D6DB6787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943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6F2803-C87A-4266-8108-6B06C4A530E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54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5497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95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338ACA-8BB7-4A1C-B20F-FBE5E157C27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947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0C66EF-28C4-4D5C-A79C-FB6C39D34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1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E9D5-5AC9-441D-B2AB-FA833558E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0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D2CB-226D-4603-8DBE-2C7739267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0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CEC1-AA21-44E1-8E52-89B46B726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019B-2088-4307-B5DB-032FF5BD5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0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5038-4972-4F66-BC64-77687EEB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2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40095-6EB7-4EBF-A78B-BD0DD24CB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F19F-81FE-4F2F-9A3E-1E8099019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4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E220-E973-45CA-80A9-A8D1590B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7A6B-833F-4683-A935-C2B9BC610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7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05DF-8893-4B34-B922-4A5412C5C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ADCF29D-13D3-4487-88DB-778C25625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0" r:id="rId7"/>
    <p:sldLayoutId id="2147483781" r:id="rId8"/>
    <p:sldLayoutId id="2147483782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8153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7B541A"/>
                </a:solidFill>
                <a:latin typeface="Arial" charset="0"/>
              </a:rPr>
              <a:t>Columbian Life Insurance Company is not licensed in every state.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solidFill>
                <a:srgbClr val="7B541A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rgbClr val="7B541A"/>
                </a:solidFill>
                <a:latin typeface="Arial" charset="0"/>
              </a:rPr>
              <a:t>www.cfglife.com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solidFill>
                <a:srgbClr val="7B541A"/>
              </a:solidFill>
              <a:latin typeface="Arial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410200" y="4953000"/>
            <a:ext cx="32369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 smtClean="0">
                <a:solidFill>
                  <a:schemeClr val="tx2">
                    <a:lumMod val="90000"/>
                  </a:schemeClr>
                </a:solidFill>
              </a:rPr>
              <a:t>Columbian Life Insurance Company</a:t>
            </a:r>
          </a:p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tx2">
                    <a:lumMod val="90000"/>
                  </a:schemeClr>
                </a:solidFill>
              </a:rPr>
              <a:t>Home Office: Chicago, IL</a:t>
            </a:r>
          </a:p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tx2">
                    <a:lumMod val="90000"/>
                  </a:schemeClr>
                </a:solidFill>
              </a:rPr>
              <a:t>Administrative Service Office: Norcross, GA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85813" y="4960937"/>
            <a:ext cx="386238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 smtClean="0">
                <a:solidFill>
                  <a:srgbClr val="7B541A"/>
                </a:solidFill>
              </a:rPr>
              <a:t>Columbian</a:t>
            </a:r>
            <a:r>
              <a:rPr lang="en-US" altLang="en-US" sz="1400" b="1" dirty="0" smtClean="0">
                <a:solidFill>
                  <a:schemeClr val="tx2">
                    <a:lumMod val="90000"/>
                  </a:schemeClr>
                </a:solidFill>
              </a:rPr>
              <a:t> Mutual Life Insurance Company</a:t>
            </a:r>
          </a:p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tx2">
                    <a:lumMod val="90000"/>
                  </a:schemeClr>
                </a:solidFill>
              </a:rPr>
              <a:t>Home Office: Binghamton, NY</a:t>
            </a:r>
          </a:p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tx2">
                    <a:lumMod val="90000"/>
                  </a:schemeClr>
                </a:solidFill>
              </a:rPr>
              <a:t>Administrative Service Office: Norcross, GA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030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Dignified Choice</a:t>
            </a:r>
            <a:r>
              <a:rPr lang="en-US" altLang="en-US" sz="3600" baseline="740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</a:t>
            </a:r>
            <a:r>
              <a:rPr lang="en-US" altLang="en-U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Classic Series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2438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Final Expense Life Insurance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3200" b="1" i="1" dirty="0" smtClean="0">
                <a:solidFill>
                  <a:schemeClr val="tx1"/>
                </a:solidFill>
                <a:latin typeface="Arial" charset="0"/>
              </a:rPr>
              <a:t>Receive instant notifications when:</a:t>
            </a:r>
            <a:endParaRPr lang="en-US" altLang="en-US" sz="32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Email Notifications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5715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Your client’s application is received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Your client’s policy is issued and paid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Your client’s payment has been returned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 policy is </a:t>
            </a:r>
            <a:r>
              <a:rPr lang="en-US" altLang="en-US" dirty="0">
                <a:solidFill>
                  <a:srgbClr val="000000"/>
                </a:solidFill>
              </a:rPr>
              <a:t>in danger of lapsing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A policy </a:t>
            </a:r>
            <a:r>
              <a:rPr lang="en-US" altLang="en-US" dirty="0">
                <a:solidFill>
                  <a:srgbClr val="000000"/>
                </a:solidFill>
              </a:rPr>
              <a:t>is pre-active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An application is declined or postponed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An application is receiving a modified offer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 policy is not </a:t>
            </a:r>
            <a:r>
              <a:rPr lang="en-US" altLang="en-US" dirty="0">
                <a:solidFill>
                  <a:srgbClr val="000000"/>
                </a:solidFill>
              </a:rPr>
              <a:t>taken due to outstanding requirements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An application is closed </a:t>
            </a:r>
            <a:r>
              <a:rPr lang="en-US" altLang="en-US" dirty="0">
                <a:solidFill>
                  <a:srgbClr val="000000"/>
                </a:solidFill>
              </a:rPr>
              <a:t>incomplete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 An application is withdrawn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Special Draft Dates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48755"/>
              </p:ext>
            </p:extLst>
          </p:nvPr>
        </p:nvGraphicFramePr>
        <p:xfrm>
          <a:off x="2308160" y="2784245"/>
          <a:ext cx="4465462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2731"/>
                <a:gridCol w="2232731"/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Day of Birth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Benefits Paid 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- 10</a:t>
                      </a:r>
                      <a:r>
                        <a:rPr lang="en-US" baseline="30000" dirty="0" smtClean="0"/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Wednesday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- 20</a:t>
                      </a:r>
                      <a:r>
                        <a:rPr lang="en-US" baseline="30000" dirty="0" smtClean="0"/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Third Wednesday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- 31</a:t>
                      </a:r>
                      <a:r>
                        <a:rPr lang="en-US" baseline="30000" dirty="0" smtClean="0"/>
                        <a:t>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Fourth Wednesday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boks 9"/>
          <p:cNvSpPr txBox="1">
            <a:spLocks noChangeArrowheads="1"/>
          </p:cNvSpPr>
          <p:nvPr/>
        </p:nvSpPr>
        <p:spPr bwMode="auto">
          <a:xfrm>
            <a:off x="1155700" y="1524000"/>
            <a:ext cx="69977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2nd Wednesday, 3rd Tuesday, etc. draft dates are now available for Final Expense policies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SSA Payment Schedule: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70843" y="4388109"/>
            <a:ext cx="5220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E68230">
                  <a:lumMod val="60000"/>
                  <a:lumOff val="4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Second Wednesday is any date from the 8</a:t>
            </a:r>
            <a:r>
              <a:rPr lang="en-US" sz="1600" baseline="30000" dirty="0"/>
              <a:t>th</a:t>
            </a:r>
            <a:r>
              <a:rPr lang="en-US" sz="1600" dirty="0"/>
              <a:t> - 14</a:t>
            </a:r>
            <a:r>
              <a:rPr lang="en-US" sz="1600" baseline="30000" dirty="0"/>
              <a:t>th</a:t>
            </a:r>
            <a:endParaRPr lang="en-US" sz="1600" dirty="0"/>
          </a:p>
          <a:p>
            <a:pPr marL="285750" indent="-285750">
              <a:buClr>
                <a:srgbClr val="E68230">
                  <a:lumMod val="60000"/>
                  <a:lumOff val="4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Third Wednesday is any date from the 15</a:t>
            </a:r>
            <a:r>
              <a:rPr lang="en-US" sz="1600" baseline="30000" dirty="0"/>
              <a:t>th</a:t>
            </a:r>
            <a:r>
              <a:rPr lang="en-US" sz="1600" dirty="0"/>
              <a:t> - 21</a:t>
            </a:r>
            <a:r>
              <a:rPr lang="en-US" sz="1600" baseline="30000" dirty="0"/>
              <a:t>st</a:t>
            </a:r>
            <a:endParaRPr lang="en-US" sz="1600" dirty="0"/>
          </a:p>
          <a:p>
            <a:pPr marL="285750" indent="-285750">
              <a:buClr>
                <a:srgbClr val="E68230">
                  <a:lumMod val="60000"/>
                  <a:lumOff val="4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Fourth Wednesday is any date from the 22</a:t>
            </a:r>
            <a:r>
              <a:rPr lang="en-US" sz="1600" baseline="30000" dirty="0"/>
              <a:t>nd</a:t>
            </a:r>
            <a:r>
              <a:rPr lang="en-US" sz="1600" dirty="0"/>
              <a:t> - 28th </a:t>
            </a:r>
          </a:p>
        </p:txBody>
      </p:sp>
    </p:spTree>
    <p:extLst>
      <p:ext uri="{BB962C8B-B14F-4D97-AF65-F5344CB8AC3E}">
        <p14:creationId xmlns:p14="http://schemas.microsoft.com/office/powerpoint/2010/main" val="3443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Business Process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kstboks 9"/>
          <p:cNvSpPr txBox="1">
            <a:spLocks noChangeArrowheads="1"/>
          </p:cNvSpPr>
          <p:nvPr/>
        </p:nvSpPr>
        <p:spPr bwMode="auto">
          <a:xfrm>
            <a:off x="1155700" y="2099608"/>
            <a:ext cx="6997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Clean applications</a:t>
            </a:r>
            <a:r>
              <a:rPr kumimoji="0" lang="da-DK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received by noon on Wednesday are issued and paid by Friday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da-DK" sz="2000" b="1" kern="0" baseline="0" dirty="0" smtClean="0"/>
              <a:t>Our</a:t>
            </a:r>
            <a:r>
              <a:rPr lang="da-DK" sz="2000" b="1" kern="0" dirty="0" smtClean="0"/>
              <a:t> New Business staff will call or email you or the client to complete or clarify application information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Over</a:t>
            </a:r>
            <a:r>
              <a:rPr kumimoji="0" lang="da-DK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98% of applications are issued</a:t>
            </a:r>
            <a:endParaRPr kumimoji="0" lang="da-DK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943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Draft Dates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004" y="1371600"/>
            <a:ext cx="4034536" cy="4072301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347822" y="4502132"/>
            <a:ext cx="3437895" cy="875182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any day between the 1</a:t>
            </a:r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- 28</a:t>
            </a:r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or a day/week to coincide with bank deposits.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729577" y="1398235"/>
            <a:ext cx="3979418" cy="875182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One Time Electronic Transfer for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draft of first premium (cash with app).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2143" y="5501575"/>
            <a:ext cx="7270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using an application that does not include the Week / Day option, please make a note in the Remarks section, i.e., “Draft the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Wednesday of each month beginning in August.”</a:t>
            </a:r>
          </a:p>
        </p:txBody>
      </p:sp>
    </p:spTree>
    <p:extLst>
      <p:ext uri="{BB962C8B-B14F-4D97-AF65-F5344CB8AC3E}">
        <p14:creationId xmlns:p14="http://schemas.microsoft.com/office/powerpoint/2010/main" val="13582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A telephone inspection is required at the point of sale for Classic I applications. Completing the interview before leaving the applicant’s home provides benefits to you and your client.  Calling at the point of sale: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Helps to reaffirm the relationship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  with the applicant.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Helps to reduce the number of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  policies declined, issued other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  than as applied for, or not taken.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Eliminates the risk of having 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  the applicant fail to complete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  the interview after the sale.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 Reduces underwriting turnaround time.</a:t>
            </a:r>
          </a:p>
        </p:txBody>
      </p:sp>
      <p:pic>
        <p:nvPicPr>
          <p:cNvPr id="21507" name="Picture 16" descr="904203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60663"/>
            <a:ext cx="3863975" cy="2573337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Important Reminder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Application Sample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204"/>
          <p:cNvSpPr>
            <a:spLocks noChangeArrowheads="1"/>
          </p:cNvSpPr>
          <p:nvPr/>
        </p:nvSpPr>
        <p:spPr bwMode="auto">
          <a:xfrm>
            <a:off x="3122613" y="6278563"/>
            <a:ext cx="2897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Application questions may vary by state.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04800" y="150489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  <a:latin typeface="Arial" charset="0"/>
              </a:rPr>
              <a:t>Application Health Questions</a:t>
            </a:r>
            <a:endParaRPr lang="en-US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10" y="2123893"/>
            <a:ext cx="7373380" cy="26102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29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Application Sample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Rectangle 204"/>
          <p:cNvSpPr>
            <a:spLocks noChangeArrowheads="1"/>
          </p:cNvSpPr>
          <p:nvPr/>
        </p:nvSpPr>
        <p:spPr bwMode="auto">
          <a:xfrm>
            <a:off x="3122613" y="6278563"/>
            <a:ext cx="2897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Application questions may vary by state.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04800" y="150489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  <a:latin typeface="Arial" charset="0"/>
              </a:rPr>
              <a:t>Application Health Questions</a:t>
            </a:r>
            <a:endParaRPr lang="en-US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84" y="2057400"/>
            <a:ext cx="7392432" cy="20672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84" y="4419600"/>
            <a:ext cx="7392432" cy="447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10" y="5181600"/>
            <a:ext cx="7373380" cy="781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1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CFG Participants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838200" y="1600200"/>
            <a:ext cx="80010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Patrick Mannion – Vice Chairman</a:t>
            </a: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Jerry Hennenhoefer</a:t>
            </a: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– Vice President, Sales</a:t>
            </a: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Todd Swenson – Vice President, Special Markets &amp; Product Development</a:t>
            </a: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Rick Relf – Vice President, Administration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 Karen Amitrano – Second Vice President, Underwriting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 Elsie Thomas – Director, Administration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Liza Cianciosi – National Sales Manager, Special Markets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Dan Garcia – Manager, Customer Service &amp; New Business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Tx/>
              <a:buFont typeface="Wingdings" pitchFamily="2" charset="2"/>
              <a:buChar char="§"/>
            </a:pP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 Shawn Steketee – Director, Premium &amp; Commission Administration</a:t>
            </a: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41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None/>
            </a:pPr>
            <a:endParaRPr lang="en-US" altLang="en-US" sz="3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85800" y="1339906"/>
            <a:ext cx="7848600" cy="422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Columbian Mutual Life, our parent company located in Binghamton, NY, has been in business for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years</a:t>
            </a:r>
          </a:p>
          <a:p>
            <a:pPr marL="342900" indent="-342900" eaLnBrk="1" hangingPunct="1">
              <a:spcBef>
                <a:spcPct val="6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$11.4 billion of life insurance in force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across all product lines for Columbian Mutual and Columbian Life</a:t>
            </a:r>
          </a:p>
          <a:p>
            <a:pPr marL="342900" indent="-342900" eaLnBrk="1" hangingPunct="1">
              <a:spcBef>
                <a:spcPct val="6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A.M. Best’s rating of A-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(Excellent)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tx1"/>
              </a:buClr>
              <a:buSzPct val="15000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Rating reaffirmed by A.M. Best – August, 2014</a:t>
            </a:r>
          </a:p>
          <a:p>
            <a:pPr marL="342900" indent="-342900" eaLnBrk="1" hangingPunct="1">
              <a:spcBef>
                <a:spcPct val="6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Columbian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Life is admitted in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45 states and 1 territory</a:t>
            </a:r>
          </a:p>
          <a:p>
            <a:pPr marL="342900" indent="-342900" eaLnBrk="1" hangingPunct="1">
              <a:spcBef>
                <a:spcPct val="6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Niche Market Focus</a:t>
            </a:r>
          </a:p>
          <a:p>
            <a:pPr marL="342900" indent="-342900" eaLnBrk="1" hangingPunct="1">
              <a:spcBef>
                <a:spcPct val="6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Core Line –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Simplified Issue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Life Insurance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0" y="127000"/>
            <a:ext cx="9144000" cy="711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Columbian Life Insurance Company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6151602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dirty="0"/>
              <a:t>*Columbian’s current rating is based on A.M. Best’s opinion of the consolidated financial strength of the life/health members of the Columbian Financial Group, which operate under a group structure. This group member is assigned a Best’s Rating of A- (Excellent), the fourth-highest of sixteen possible ratings on A.M. Best’s scale. Rating as of </a:t>
            </a:r>
            <a:r>
              <a:rPr lang="en-US" sz="1000" dirty="0" smtClean="0"/>
              <a:t>3/1/15.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692275" y="3595688"/>
            <a:ext cx="5334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09600" y="13096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Arial" charset="0"/>
              </a:rPr>
              <a:t>Dignified Choice</a:t>
            </a:r>
            <a:r>
              <a:rPr lang="en-US" altLang="en-US" sz="2000" b="1" baseline="70000">
                <a:solidFill>
                  <a:schemeClr val="tx1"/>
                </a:solidFill>
                <a:latin typeface="Arial" charset="0"/>
                <a:sym typeface="Symbol" pitchFamily="18" charset="2"/>
              </a:rPr>
              <a:t></a:t>
            </a:r>
            <a:r>
              <a:rPr lang="en-US" altLang="en-US" sz="28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- Classic I Full Benefit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6416675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Arial" charset="0"/>
              </a:rPr>
              <a:t>Full benefit whole life insurance with simplified underwriting and level premiums.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 b="1" i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Death Benefit: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Immediate full coverage with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  level death benefit in all years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None/>
            </a:pPr>
            <a:endParaRPr lang="en-US" altLang="en-US" sz="18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Underwriting: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All application health questions answered “no”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MIB check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Telephone Interview (point of sale)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Prescription Drug Database check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5197475" y="2438400"/>
            <a:ext cx="300922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</a:rPr>
              <a:t>Issue Limits: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u="sng" dirty="0">
                <a:solidFill>
                  <a:srgbClr val="000000"/>
                </a:solidFill>
                <a:latin typeface="Arial" charset="0"/>
              </a:rPr>
              <a:t>Ages</a:t>
            </a: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	    </a:t>
            </a:r>
            <a:r>
              <a:rPr lang="en-US" altLang="en-US" sz="1800" u="sng" dirty="0">
                <a:solidFill>
                  <a:srgbClr val="000000"/>
                </a:solidFill>
                <a:latin typeface="Arial" charset="0"/>
              </a:rPr>
              <a:t>Face Amounts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25 - 44	  $5,000 - $25,000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45 - 85	  $2,500 - $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25,000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50" dirty="0" smtClean="0">
                <a:solidFill>
                  <a:srgbClr val="000000"/>
                </a:solidFill>
                <a:latin typeface="Arial" charset="0"/>
              </a:rPr>
              <a:t>Minimum issue $5,000 in WA.</a:t>
            </a:r>
            <a:endParaRPr lang="en-US" altLang="en-US" sz="105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Final Expense Product Overview – Base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6075" y="3429000"/>
            <a:ext cx="5334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7525" y="1143000"/>
            <a:ext cx="8626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Arial" charset="0"/>
              </a:rPr>
              <a:t>Dignified Choice</a:t>
            </a:r>
            <a:r>
              <a:rPr lang="en-US" altLang="en-US" sz="2000" b="1" baseline="70000">
                <a:solidFill>
                  <a:schemeClr val="tx1"/>
                </a:solidFill>
                <a:latin typeface="Arial" charset="0"/>
                <a:sym typeface="Symbol" pitchFamily="18" charset="2"/>
              </a:rPr>
              <a:t></a:t>
            </a:r>
            <a:r>
              <a:rPr lang="en-US" altLang="en-US" sz="28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- Classic II Graded Benefit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33400" y="1662113"/>
            <a:ext cx="8229600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solidFill>
                  <a:srgbClr val="000000"/>
                </a:solidFill>
                <a:latin typeface="Arial" charset="0"/>
              </a:rPr>
              <a:t>Graded benefit whole life insurance with simplified underwriting and level premiums.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</a:rPr>
              <a:t>Death Benefit: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Return of premiums plus 6% interest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  for non-accidental death occurring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  within the first two policy years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Full face amount for accidental death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  occurring within the first two policy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  years or for death by any cause in 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  year three or thereafter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</a:rPr>
              <a:t>Underwriting: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Any Part 2 health question answered “yes”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MIB Check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Prescription Drug Database check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A telephone interview may be conducted by the Company if necessary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en-US" alt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</a:rPr>
              <a:t>Note: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Applications for Classic II Graded Benefit should not exceed 30% of the total number of Final Expense applications issued and paid.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5273675" y="2500313"/>
            <a:ext cx="2955925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</a:rPr>
              <a:t>Issue Limits: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1800" u="sng" dirty="0">
                <a:solidFill>
                  <a:srgbClr val="000000"/>
                </a:solidFill>
                <a:latin typeface="Arial" charset="0"/>
              </a:rPr>
              <a:t>Ages</a:t>
            </a: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	    </a:t>
            </a:r>
            <a:r>
              <a:rPr lang="en-US" altLang="en-US" sz="1800" u="sng" dirty="0">
                <a:solidFill>
                  <a:srgbClr val="000000"/>
                </a:solidFill>
                <a:latin typeface="Arial" charset="0"/>
              </a:rPr>
              <a:t>Face Amounts</a:t>
            </a:r>
          </a:p>
          <a:p>
            <a:pPr lvl="0" algn="r" eaLnBrk="1" hangingPunct="1">
              <a:spcBef>
                <a:spcPct val="0"/>
              </a:spcBef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charset="0"/>
              </a:rPr>
              <a:t>45 - 85	  $2,500 - $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</a:rPr>
              <a:t>15,000</a:t>
            </a:r>
          </a:p>
          <a:p>
            <a:pPr lvl="0" algn="r" eaLnBrk="1" hangingPunct="1">
              <a:spcBef>
                <a:spcPct val="0"/>
              </a:spcBef>
              <a:buClrTx/>
              <a:buNone/>
            </a:pPr>
            <a:r>
              <a:rPr lang="en-US" altLang="en-US" sz="1050" dirty="0" smtClean="0">
                <a:solidFill>
                  <a:srgbClr val="000000"/>
                </a:solidFill>
                <a:latin typeface="Arial" charset="0"/>
              </a:rPr>
              <a:t>Minimum </a:t>
            </a:r>
            <a:r>
              <a:rPr lang="en-US" altLang="en-US" sz="1050" dirty="0">
                <a:solidFill>
                  <a:srgbClr val="000000"/>
                </a:solidFill>
                <a:latin typeface="Arial" charset="0"/>
              </a:rPr>
              <a:t>issue $5,000 in WA</a:t>
            </a:r>
            <a:r>
              <a:rPr lang="en-US" altLang="en-US" sz="105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altLang="en-US" sz="105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Final Expense Product Overview – Base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Product Overview – Rider Options</a:t>
            </a: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2057400" y="3595688"/>
            <a:ext cx="5334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rgbClr val="3366CC"/>
              </a:solidFill>
              <a:latin typeface="Times New Roman" pitchFamily="18" charset="0"/>
            </a:endParaRP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7620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974725" y="1360488"/>
            <a:ext cx="599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Arial" charset="0"/>
              </a:rPr>
              <a:t>Dignified Choice</a:t>
            </a:r>
            <a:r>
              <a:rPr lang="en-US" altLang="en-US" b="1" baseline="30000">
                <a:solidFill>
                  <a:schemeClr val="tx1"/>
                </a:solidFill>
                <a:latin typeface="Arial" charset="0"/>
                <a:sym typeface="Symbol" pitchFamily="18" charset="2"/>
              </a:rPr>
              <a:t></a:t>
            </a:r>
            <a:r>
              <a:rPr lang="en-US" alt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- Classic I Full Benefit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974725" y="1828800"/>
            <a:ext cx="7559675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  <a:latin typeface="Arial" charset="0"/>
              </a:rPr>
              <a:t>Available Riders: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Accelerated Death Benefit Rider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Accidental Death Benefit Rider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Children’s Term Insurance Rider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Waiver of Premium Due to Disability Rider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Nursing Home Waiver of Premium Rider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974725" y="4419600"/>
            <a:ext cx="660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Arial" charset="0"/>
              </a:rPr>
              <a:t>Dignified Choice</a:t>
            </a:r>
            <a:r>
              <a:rPr lang="en-US" altLang="en-US" b="1" baseline="30000">
                <a:solidFill>
                  <a:schemeClr val="tx1"/>
                </a:solidFill>
                <a:latin typeface="Arial" charset="0"/>
                <a:sym typeface="Symbol" pitchFamily="18" charset="2"/>
              </a:rPr>
              <a:t></a:t>
            </a:r>
            <a:r>
              <a:rPr lang="en-US" alt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- Classic II Graded Benefit</a:t>
            </a: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974725" y="4887913"/>
            <a:ext cx="77120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  <a:latin typeface="Arial" charset="0"/>
              </a:rPr>
              <a:t>Available Riders: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Accelerated Death Benefit Rider (may be added after graded period)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Char char="§"/>
            </a:pPr>
            <a:r>
              <a:rPr lang="en-US" altLang="en-US" sz="1800">
                <a:solidFill>
                  <a:srgbClr val="000000"/>
                </a:solidFill>
                <a:latin typeface="Arial" charset="0"/>
              </a:rPr>
              <a:t> Children’s Term Insurance Rider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Dignified Choice</a:t>
            </a:r>
            <a:r>
              <a:rPr lang="en-US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®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Calculator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1466850"/>
            <a:ext cx="4000501" cy="4572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66850"/>
            <a:ext cx="4007384" cy="457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9600" y="22098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0" y="1981200"/>
            <a:ext cx="1676400" cy="706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6400" y="22098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1981200"/>
            <a:ext cx="1676400" cy="706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  <a:latin typeface="Arial" charset="0"/>
              </a:rPr>
              <a:t>Agent Home Page (Dashboard)</a:t>
            </a:r>
            <a:endParaRPr lang="en-US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Dignified Choice</a:t>
            </a:r>
            <a:r>
              <a:rPr lang="en-US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®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Web Support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905000"/>
            <a:ext cx="8778240" cy="39124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805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381000" y="146685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88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Dignified Choice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®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Web Support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417754"/>
            <a:ext cx="8046720" cy="52878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04800" y="91440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  <a:latin typeface="Arial" charset="0"/>
              </a:rPr>
              <a:t>Policy Information</a:t>
            </a:r>
            <a:endParaRPr lang="en-US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0" y="3115322"/>
            <a:ext cx="838691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Jane Doe         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303234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123 Marigold Dr   </a:t>
            </a:r>
          </a:p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Anywhere, GA  12345 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72522"/>
            <a:ext cx="803425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(123) 456-7890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109" y="4040529"/>
            <a:ext cx="1029449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Marianne Doe         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5231166"/>
            <a:ext cx="1029449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Marianne Doe         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398057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10145 Main St</a:t>
            </a:r>
          </a:p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Anywhere, GA  12345  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5667345"/>
            <a:ext cx="798617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(123) 456-5432</a:t>
            </a:r>
            <a:endParaRPr lang="en-US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7231" y="1447800"/>
            <a:ext cx="10935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2592FF"/>
                </a:solidFill>
              </a:rPr>
              <a:t>Marianne Doe  </a:t>
            </a:r>
            <a:endParaRPr lang="en-US" sz="1000" b="1" dirty="0">
              <a:solidFill>
                <a:srgbClr val="259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4375</TotalTime>
  <Words>1033</Words>
  <Application>Microsoft Office PowerPoint</Application>
  <PresentationFormat>On-screen Show (4:3)</PresentationFormat>
  <Paragraphs>166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Symbol</vt:lpstr>
      <vt:lpstr>Times New Roman</vt:lpstr>
      <vt:lpstr>Wingdings</vt:lpstr>
      <vt:lpstr>Hardcover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</dc:creator>
  <cp:lastModifiedBy>Gary Needelman</cp:lastModifiedBy>
  <cp:revision>299</cp:revision>
  <dcterms:created xsi:type="dcterms:W3CDTF">2009-01-08T14:04:58Z</dcterms:created>
  <dcterms:modified xsi:type="dcterms:W3CDTF">2015-03-19T21:37:23Z</dcterms:modified>
</cp:coreProperties>
</file>